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63" r:id="rId3"/>
    <p:sldId id="259" r:id="rId4"/>
    <p:sldId id="258" r:id="rId5"/>
    <p:sldId id="260" r:id="rId6"/>
    <p:sldId id="262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E8303B"/>
    <a:srgbClr val="003DB8"/>
    <a:srgbClr val="0039AC"/>
    <a:srgbClr val="4267B2"/>
    <a:srgbClr val="F2585F"/>
    <a:srgbClr val="FFFFFF"/>
    <a:srgbClr val="EF4129"/>
    <a:srgbClr val="5DA9DD"/>
    <a:srgbClr val="FEF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8" autoAdjust="0"/>
    <p:restoredTop sz="89333" autoAdjust="0"/>
  </p:normalViewPr>
  <p:slideViewPr>
    <p:cSldViewPr snapToGrid="0" snapToObjects="1">
      <p:cViewPr varScale="1">
        <p:scale>
          <a:sx n="77" d="100"/>
          <a:sy n="77" d="100"/>
        </p:scale>
        <p:origin x="978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92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92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Survey participants (n=609)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920" b="0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Sheet1!$A$1:$A$3</c:f>
              <c:strCache>
                <c:ptCount val="3"/>
                <c:pt idx="0">
                  <c:v>Kenya</c:v>
                </c:pt>
                <c:pt idx="1">
                  <c:v>South Africa</c:v>
                </c:pt>
                <c:pt idx="2">
                  <c:v>Zimbabwe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290</c:v>
                </c:pt>
                <c:pt idx="1">
                  <c:v>192</c:v>
                </c:pt>
                <c:pt idx="2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A5-4585-BCFA-33B00BE258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6"/>
        <c:overlap val="-27"/>
        <c:axId val="924191295"/>
        <c:axId val="892495263"/>
      </c:barChart>
      <c:catAx>
        <c:axId val="924191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2495263"/>
        <c:crosses val="autoZero"/>
        <c:auto val="1"/>
        <c:lblAlgn val="ctr"/>
        <c:lblOffset val="100"/>
        <c:noMultiLvlLbl val="0"/>
      </c:catAx>
      <c:valAx>
        <c:axId val="8924952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24191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92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92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IDI participants (n=115)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920" b="0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Sheet1!$A$6:$A$8</c:f>
              <c:strCache>
                <c:ptCount val="3"/>
                <c:pt idx="0">
                  <c:v>Kenya</c:v>
                </c:pt>
                <c:pt idx="1">
                  <c:v>South Africa</c:v>
                </c:pt>
                <c:pt idx="2">
                  <c:v>Zimbabwe</c:v>
                </c:pt>
              </c:strCache>
            </c:strRef>
          </c:cat>
          <c:val>
            <c:numRef>
              <c:f>Sheet1!$B$6:$B$8</c:f>
              <c:numCache>
                <c:formatCode>General</c:formatCode>
                <c:ptCount val="3"/>
                <c:pt idx="0">
                  <c:v>40</c:v>
                </c:pt>
                <c:pt idx="1">
                  <c:v>48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C2-4395-9E03-8E069EBA4A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6"/>
        <c:overlap val="-27"/>
        <c:axId val="924191295"/>
        <c:axId val="892495263"/>
      </c:barChart>
      <c:catAx>
        <c:axId val="924191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2495263"/>
        <c:crosses val="autoZero"/>
        <c:auto val="1"/>
        <c:lblAlgn val="ctr"/>
        <c:lblOffset val="100"/>
        <c:noMultiLvlLbl val="0"/>
      </c:catAx>
      <c:valAx>
        <c:axId val="8924952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24191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Experience with PrEP Delivery</a:t>
            </a:r>
          </a:p>
        </c:rich>
      </c:tx>
      <c:layout>
        <c:manualLayout>
          <c:xMode val="edge"/>
          <c:yMode val="edge"/>
          <c:x val="0.1577012210633775"/>
          <c:y val="4.17490189249532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spPr>
            <a:solidFill>
              <a:schemeClr val="accent6">
                <a:lumMod val="50000"/>
              </a:schemeClr>
            </a:solidFill>
          </c:spPr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25-4C60-8B79-C799984EDEDC}"/>
              </c:ext>
            </c:extLst>
          </c:dPt>
          <c:dPt>
            <c:idx val="1"/>
            <c:bubble3D val="0"/>
            <c:spPr>
              <a:solidFill>
                <a:srgbClr val="E8303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25-4C60-8B79-C799984EDEDC}"/>
              </c:ext>
            </c:extLst>
          </c:dPt>
          <c:dLbls>
            <c:dLbl>
              <c:idx val="0"/>
              <c:layout>
                <c:manualLayout>
                  <c:x val="0.11283468117900521"/>
                  <c:y val="-0.33288335919601797"/>
                </c:manualLayout>
              </c:layout>
              <c:tx>
                <c:rich>
                  <a:bodyPr/>
                  <a:lstStyle/>
                  <a:p>
                    <a:fld id="{865DFE48-4C03-4862-91C5-C71BF0965401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335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225-4C60-8B79-C799984EDEDC}"/>
                </c:ext>
              </c:extLst>
            </c:dLbl>
            <c:dLbl>
              <c:idx val="1"/>
              <c:layout>
                <c:manualLayout>
                  <c:x val="-0.14476951342665953"/>
                  <c:y val="0.3192156996884192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25-4C60-8B79-C799984EDE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Sheet1!$A$10:$A$11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Sheet1!$B$10:$B$11</c:f>
              <c:numCache>
                <c:formatCode>General</c:formatCode>
                <c:ptCount val="2"/>
                <c:pt idx="0">
                  <c:v>334</c:v>
                </c:pt>
                <c:pt idx="1">
                  <c:v>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25-4C60-8B79-C799984EDE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Adolescent girls</a:t>
            </a:r>
          </a:p>
        </c:rich>
      </c:tx>
      <c:layout>
        <c:manualLayout>
          <c:xMode val="edge"/>
          <c:yMode val="edge"/>
          <c:x val="0.33171522309711288"/>
          <c:y val="9.25925925925925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8303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0D-4ED7-BD70-2C3F3A6103C0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0D-4ED7-BD70-2C3F3A6103C0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0D-4ED7-BD70-2C3F3A6103C0}"/>
              </c:ext>
            </c:extLst>
          </c:dPt>
          <c:dLbls>
            <c:dLbl>
              <c:idx val="0"/>
              <c:layout>
                <c:manualLayout>
                  <c:x val="-0.22120789588801401"/>
                  <c:y val="-1.13926433539113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0D-4ED7-BD70-2C3F3A6103C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D20D-4ED7-BD70-2C3F3A6103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Sheet2!$K$2:$K$4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Sheet2!$L$2:$L$4</c:f>
              <c:numCache>
                <c:formatCode>General</c:formatCode>
                <c:ptCount val="3"/>
                <c:pt idx="0">
                  <c:v>296</c:v>
                </c:pt>
                <c:pt idx="1">
                  <c:v>89</c:v>
                </c:pt>
                <c:pt idx="2">
                  <c:v>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0D-4ED7-BD70-2C3F3A6103C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Young women</a:t>
            </a:r>
          </a:p>
        </c:rich>
      </c:tx>
      <c:layout>
        <c:manualLayout>
          <c:xMode val="edge"/>
          <c:yMode val="edge"/>
          <c:x val="0.32350270074936288"/>
          <c:y val="8.90313390313390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002060"/>
            </a:solidFill>
          </c:spPr>
          <c:dPt>
            <c:idx val="0"/>
            <c:bubble3D val="0"/>
            <c:spPr>
              <a:solidFill>
                <a:srgbClr val="E8303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4D-43D3-A682-E319E25F78A7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4D-43D3-A682-E319E25F78A7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4D-43D3-A682-E319E25F78A7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A4B12F6-2DD0-4977-94F0-EB7AA1493ACF}" type="CATEGORYNAME">
                      <a:rPr lang="en-US"/>
                      <a:pPr>
                        <a:defRPr lang="en-US" sz="14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 dirty="0"/>
                      <a:t>
35%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E4D-43D3-A682-E319E25F78A7}"/>
                </c:ext>
              </c:extLst>
            </c:dLbl>
            <c:dLbl>
              <c:idx val="1"/>
              <c:layout>
                <c:manualLayout>
                  <c:x val="-0.12460344630834189"/>
                  <c:y val="-0.1619395802189486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4D-43D3-A682-E319E25F78A7}"/>
                </c:ext>
              </c:extLst>
            </c:dLbl>
            <c:dLbl>
              <c:idx val="2"/>
              <c:layout>
                <c:manualLayout>
                  <c:x val="0.24395005991098939"/>
                  <c:y val="-8.69187024698835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4D-43D3-A682-E319E25F78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Sheet2!$K$10:$K$12</c:f>
              <c:strCache>
                <c:ptCount val="3"/>
                <c:pt idx="0">
                  <c:v>Agree</c:v>
                </c:pt>
                <c:pt idx="1">
                  <c:v>Neutral</c:v>
                </c:pt>
                <c:pt idx="2">
                  <c:v>Disagree</c:v>
                </c:pt>
              </c:strCache>
            </c:strRef>
          </c:cat>
          <c:val>
            <c:numRef>
              <c:f>Sheet2!$L$10:$L$12</c:f>
              <c:numCache>
                <c:formatCode>General</c:formatCode>
                <c:ptCount val="3"/>
                <c:pt idx="0">
                  <c:v>216</c:v>
                </c:pt>
                <c:pt idx="1">
                  <c:v>73</c:v>
                </c:pt>
                <c:pt idx="2">
                  <c:v>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4D-43D3-A682-E319E25F78A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9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E6E2C-CB26-4B67-B43C-9FCFFE2C085A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CBC4F-44A1-4069-9CAC-B12BA794C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96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CBC4F-44A1-4069-9CAC-B12BA794CD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46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CBC4F-44A1-4069-9CAC-B12BA794CD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51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CBC4F-44A1-4069-9CAC-B12BA794CD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72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CBC4F-44A1-4069-9CAC-B12BA794CD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83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CBC4F-44A1-4069-9CAC-B12BA794CD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30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 fontAlgn="base">
              <a:spcAft>
                <a:spcPts val="1225"/>
              </a:spcAft>
              <a:buClr>
                <a:srgbClr val="178893"/>
              </a:buClr>
              <a:defRPr/>
            </a:pPr>
            <a:endParaRPr lang="en-US" sz="1200" dirty="0">
              <a:solidFill>
                <a:srgbClr val="10394B"/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CBC4F-44A1-4069-9CAC-B12BA794CD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22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chart" Target="../charts/chart1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g"/><Relationship Id="rId3" Type="http://schemas.openxmlformats.org/officeDocument/2006/relationships/hyperlink" Target="mailto:mlanham@fhi360.org" TargetMode="External"/><Relationship Id="rId7" Type="http://schemas.openxmlformats.org/officeDocument/2006/relationships/image" Target="../media/image11.jpeg"/><Relationship Id="rId12" Type="http://schemas.openxmlformats.org/officeDocument/2006/relationships/image" Target="../media/image16.jpg"/><Relationship Id="rId17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6.jpeg"/><Relationship Id="rId10" Type="http://schemas.openxmlformats.org/officeDocument/2006/relationships/image" Target="../media/image14.jpeg"/><Relationship Id="rId4" Type="http://schemas.openxmlformats.org/officeDocument/2006/relationships/hyperlink" Target="http://www.prepwatch.org/" TargetMode="External"/><Relationship Id="rId9" Type="http://schemas.openxmlformats.org/officeDocument/2006/relationships/image" Target="../media/image13.png"/><Relationship Id="rId1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US" sz="3600" dirty="0">
                <a:solidFill>
                  <a:schemeClr val="tx1"/>
                </a:solidFill>
              </a:rPr>
              <a:t>Healthcare Providers’ Attitudes and Experiences Delivering Oral PrEP to Adolescent Girls and Young Women: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2700" b="0" i="1" dirty="0">
                <a:solidFill>
                  <a:schemeClr val="tx1"/>
                </a:solidFill>
              </a:rPr>
              <a:t>Implementation Research to Inform PrEP Rollout </a:t>
            </a:r>
            <a:br>
              <a:rPr lang="en-US" sz="2700" b="0" i="1" dirty="0">
                <a:solidFill>
                  <a:schemeClr val="tx1"/>
                </a:solidFill>
              </a:rPr>
            </a:br>
            <a:r>
              <a:rPr lang="en-US" sz="2700" b="0" i="1" dirty="0">
                <a:solidFill>
                  <a:schemeClr val="tx1"/>
                </a:solidFill>
              </a:rPr>
              <a:t>in Kenya, South Africa, and Zimbabwe</a:t>
            </a:r>
            <a:br>
              <a:rPr lang="en-US" sz="2700" b="0" dirty="0"/>
            </a:b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233062"/>
          </a:xfrm>
        </p:spPr>
        <p:txBody>
          <a:bodyPr>
            <a:normAutofit/>
          </a:bodyPr>
          <a:lstStyle/>
          <a:p>
            <a:r>
              <a:rPr lang="en-US" sz="1400" u="sng" dirty="0">
                <a:solidFill>
                  <a:schemeClr val="tx1"/>
                </a:solidFill>
              </a:rPr>
              <a:t>Michele Lanham</a:t>
            </a:r>
            <a:r>
              <a:rPr lang="en-US" sz="1400" dirty="0">
                <a:solidFill>
                  <a:schemeClr val="tx1"/>
                </a:solidFill>
              </a:rPr>
              <a:t>, Kayla Stankevitz, Kathleen Ridgeway, Maryline Mireku, Definate Nhamo, Diantha Pillay, Mercy Murire, Jordan </a:t>
            </a:r>
            <a:r>
              <a:rPr lang="en-US" sz="1400" dirty="0" err="1">
                <a:solidFill>
                  <a:schemeClr val="tx1"/>
                </a:solidFill>
              </a:rPr>
              <a:t>Kyongo</a:t>
            </a:r>
            <a:r>
              <a:rPr lang="en-US" sz="1400" dirty="0">
                <a:solidFill>
                  <a:schemeClr val="tx1"/>
                </a:solidFill>
              </a:rPr>
              <a:t>, Nicole Makahamadze, Subarna Pradhan, Megan Lydon, Lina Digolo, </a:t>
            </a:r>
            <a:r>
              <a:rPr lang="en-US" sz="1400" dirty="0" err="1">
                <a:solidFill>
                  <a:schemeClr val="tx1"/>
                </a:solidFill>
              </a:rPr>
              <a:t>Patriciah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Jekonia</a:t>
            </a:r>
            <a:r>
              <a:rPr lang="en-US" sz="1400" dirty="0">
                <a:solidFill>
                  <a:schemeClr val="tx1"/>
                </a:solidFill>
              </a:rPr>
              <a:t>, Patience Shamu, </a:t>
            </a:r>
            <a:r>
              <a:rPr lang="en-US" sz="1400" dirty="0" err="1">
                <a:solidFill>
                  <a:schemeClr val="tx1"/>
                </a:solidFill>
              </a:rPr>
              <a:t>Taurai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Bhatasara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Getrude</a:t>
            </a:r>
            <a:r>
              <a:rPr lang="en-US" sz="1400" dirty="0">
                <a:solidFill>
                  <a:schemeClr val="tx1"/>
                </a:solidFill>
              </a:rPr>
              <a:t> Ncube, Joseph Murungu, Wanjiru Mukoma, Saiqa Mullick</a:t>
            </a:r>
            <a:endParaRPr lang="en-US" sz="1400" baseline="300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65" y="4663751"/>
            <a:ext cx="266777" cy="266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2080" y="4629262"/>
            <a:ext cx="1509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optionsmpii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 descr="OPTIONS-Logo_CMYK.jpg">
            <a:extLst>
              <a:ext uri="{FF2B5EF4-FFF2-40B4-BE49-F238E27FC236}">
                <a16:creationId xmlns:a16="http://schemas.microsoft.com/office/drawing/2014/main" id="{9BF91B8B-049D-4392-8F48-A0C0C08948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453" y="5119262"/>
            <a:ext cx="2026175" cy="7309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B855F0-480C-4195-ADDB-FED61D9A0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668" y="5086941"/>
            <a:ext cx="2026174" cy="788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E093D2-735F-458C-BEAB-564EB3C69B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6538" y="5073588"/>
            <a:ext cx="1179061" cy="69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46EE6-CCFB-452A-AF24-76CA836FF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participants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2D80D18-42D9-440A-B8D6-C7CA994ECC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789097"/>
              </p:ext>
            </p:extLst>
          </p:nvPr>
        </p:nvGraphicFramePr>
        <p:xfrm>
          <a:off x="1780946" y="1597731"/>
          <a:ext cx="4583575" cy="2255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B02B1A7-27D3-4CB6-9278-3626944C69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6505827"/>
              </p:ext>
            </p:extLst>
          </p:nvPr>
        </p:nvGraphicFramePr>
        <p:xfrm>
          <a:off x="1861968" y="3798906"/>
          <a:ext cx="4421529" cy="201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5435655-F79B-4546-A99E-69F5FA1B63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820491"/>
              </p:ext>
            </p:extLst>
          </p:nvPr>
        </p:nvGraphicFramePr>
        <p:xfrm>
          <a:off x="6440351" y="1589464"/>
          <a:ext cx="3831221" cy="3215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6" descr="OPTIONS-Logo_CMYK.jpg">
            <a:extLst>
              <a:ext uri="{FF2B5EF4-FFF2-40B4-BE49-F238E27FC236}">
                <a16:creationId xmlns:a16="http://schemas.microsoft.com/office/drawing/2014/main" id="{6A1F1FB4-7FB3-4A48-97C1-1F424A1E7DB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2974" y="5370304"/>
            <a:ext cx="2026175" cy="7309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C15C08-2995-4121-9D5F-08D23B5234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1189" y="5337983"/>
            <a:ext cx="2026174" cy="7881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6DAE77-5843-4B21-ABF9-E1102A1272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54059" y="5324630"/>
            <a:ext cx="1179061" cy="69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69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7296" y="273050"/>
            <a:ext cx="4376339" cy="1162051"/>
          </a:xfrm>
        </p:spPr>
        <p:txBody>
          <a:bodyPr anchor="ctr">
            <a:noAutofit/>
          </a:bodyPr>
          <a:lstStyle/>
          <a:p>
            <a:r>
              <a:rPr lang="en-GB" sz="4000" dirty="0"/>
              <a:t>Providers’ attitudes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4240052" cy="4691063"/>
          </a:xfrm>
        </p:spPr>
        <p:txBody>
          <a:bodyPr>
            <a:normAutofit/>
          </a:bodyPr>
          <a:lstStyle/>
          <a:p>
            <a:r>
              <a:rPr lang="en-US" sz="2400" b="1" dirty="0"/>
              <a:t>Survey</a:t>
            </a:r>
            <a:r>
              <a:rPr lang="en-US" sz="2400" dirty="0"/>
              <a:t>: It’s better to tell sexually active unmarried girls/women to abstain from sex rather than give her </a:t>
            </a:r>
            <a:r>
              <a:rPr lang="en-US" sz="2400" dirty="0" err="1"/>
              <a:t>PrEP.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b="1" dirty="0"/>
              <a:t>Interviews</a:t>
            </a:r>
            <a:r>
              <a:rPr lang="en-US" sz="2400" dirty="0"/>
              <a:t>: Prefer that adolescent girls wait to have sex until they are 18, but acknowledged that many girls engage in sex before 18 and could benefit from oral </a:t>
            </a:r>
            <a:r>
              <a:rPr lang="en-US" sz="2400" dirty="0" err="1"/>
              <a:t>PrEP.</a:t>
            </a:r>
            <a:endParaRPr lang="en-US" sz="24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8BB8876-ED66-4C2F-AE94-1B49BD61F6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408002"/>
              </p:ext>
            </p:extLst>
          </p:nvPr>
        </p:nvGraphicFramePr>
        <p:xfrm>
          <a:off x="5173636" y="888320"/>
          <a:ext cx="4206240" cy="324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F025A1F-876D-4751-B2A5-3BF99A2FAD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634693"/>
              </p:ext>
            </p:extLst>
          </p:nvPr>
        </p:nvGraphicFramePr>
        <p:xfrm>
          <a:off x="8497363" y="888320"/>
          <a:ext cx="4206240" cy="3245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11" descr="OPTIONS-Logo_CMYK.jpg">
            <a:extLst>
              <a:ext uri="{FF2B5EF4-FFF2-40B4-BE49-F238E27FC236}">
                <a16:creationId xmlns:a16="http://schemas.microsoft.com/office/drawing/2014/main" id="{F1CB6B36-43D1-4424-9A64-93D169B635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2974" y="5370304"/>
            <a:ext cx="2026175" cy="7309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6D1B85-90C0-49FA-B9C9-C017EDDF68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1189" y="5337983"/>
            <a:ext cx="2026174" cy="7881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73C2C5-E9BB-4B1C-801E-CA4CDFE8AE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4059" y="5324630"/>
            <a:ext cx="1179061" cy="69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49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Providers’ experiences delivering oral PrEP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708527"/>
          </a:xfrm>
        </p:spPr>
        <p:txBody>
          <a:bodyPr>
            <a:normAutofit fontScale="92500" lnSpcReduction="20000"/>
          </a:bodyPr>
          <a:lstStyle/>
          <a:p>
            <a:pPr marL="400050" lvl="1" indent="-3429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ED1C24"/>
                </a:solidFill>
              </a:rPr>
              <a:t>Barriers</a:t>
            </a:r>
            <a:r>
              <a:rPr lang="en-US" sz="2600" dirty="0"/>
              <a:t> to uptake, adherence, retention:</a:t>
            </a:r>
          </a:p>
          <a:p>
            <a:pPr marL="971550" lvl="2" indent="-514350">
              <a:buFont typeface="+mj-lt"/>
              <a:buAutoNum type="arabicPeriod"/>
            </a:pPr>
            <a:r>
              <a:rPr lang="en-US" sz="2600" b="1" dirty="0"/>
              <a:t>Low PrEP awareness</a:t>
            </a:r>
            <a:r>
              <a:rPr lang="en-US" sz="2600" dirty="0"/>
              <a:t> among AGYW &amp; community</a:t>
            </a:r>
          </a:p>
          <a:p>
            <a:pPr marL="971550" lvl="2" indent="-514350">
              <a:buFont typeface="+mj-lt"/>
              <a:buAutoNum type="arabicPeriod"/>
            </a:pPr>
            <a:r>
              <a:rPr lang="en-US" sz="2600" b="1" dirty="0"/>
              <a:t>Stigma</a:t>
            </a:r>
            <a:r>
              <a:rPr lang="en-US" sz="2600" dirty="0"/>
              <a:t> related to HIV and adolescent sexual activity</a:t>
            </a:r>
          </a:p>
          <a:p>
            <a:pPr marL="971550" lvl="2" indent="-514350">
              <a:buFont typeface="+mj-lt"/>
              <a:buAutoNum type="arabicPeriod"/>
            </a:pPr>
            <a:r>
              <a:rPr lang="en-US" sz="2600" b="1" dirty="0"/>
              <a:t>Lack of disclosure</a:t>
            </a:r>
            <a:r>
              <a:rPr lang="en-US" sz="2600" dirty="0"/>
              <a:t> of PrEP use to parents and partners</a:t>
            </a:r>
          </a:p>
          <a:p>
            <a:pPr marL="40005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More difficult to deliver services to AG, more concerns about AG’s ability to take PrEP daily</a:t>
            </a:r>
          </a:p>
          <a:p>
            <a:pPr marL="400050" lvl="1" indent="-3429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ED1C24"/>
                </a:solidFill>
              </a:rPr>
              <a:t>Strategies</a:t>
            </a:r>
            <a:r>
              <a:rPr lang="en-US" sz="2600" dirty="0"/>
              <a:t> to support AGYW: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600" dirty="0"/>
              <a:t>Intensive adherence and relationship counseling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600" dirty="0"/>
              <a:t>System for tracking missed appointments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600" dirty="0"/>
              <a:t>Phone follow-ups, WhatsApp messaging, home visits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600" dirty="0"/>
              <a:t>Peer support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600" dirty="0"/>
              <a:t>Community discussions</a:t>
            </a:r>
          </a:p>
        </p:txBody>
      </p:sp>
      <p:pic>
        <p:nvPicPr>
          <p:cNvPr id="4" name="Picture 3" descr="OPTIONS-Logo_CMYK.jpg">
            <a:extLst>
              <a:ext uri="{FF2B5EF4-FFF2-40B4-BE49-F238E27FC236}">
                <a16:creationId xmlns:a16="http://schemas.microsoft.com/office/drawing/2014/main" id="{1FBAE8B2-99DA-4E98-A45C-2C34D0298E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2974" y="5370304"/>
            <a:ext cx="2026175" cy="7309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70E592-A10F-4B31-8E13-5818DDCA5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189" y="5337983"/>
            <a:ext cx="2026174" cy="7881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781069-CF2D-4ACB-A73A-1F53A6F2B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4059" y="5324630"/>
            <a:ext cx="1179061" cy="69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708527"/>
          </a:xfrm>
        </p:spPr>
        <p:txBody>
          <a:bodyPr>
            <a:normAutofit/>
          </a:bodyPr>
          <a:lstStyle/>
          <a:p>
            <a:pPr fontAlgn="base">
              <a:spcAft>
                <a:spcPts val="1200"/>
              </a:spcAft>
              <a:tabLst>
                <a:tab pos="1077913" algn="l"/>
              </a:tabLst>
            </a:pPr>
            <a:r>
              <a:rPr lang="en-US" sz="2400" dirty="0"/>
              <a:t>Include </a:t>
            </a:r>
            <a:r>
              <a:rPr lang="en-US" sz="2400" b="1" dirty="0">
                <a:solidFill>
                  <a:srgbClr val="E8303B"/>
                </a:solidFill>
              </a:rPr>
              <a:t>values clarification </a:t>
            </a:r>
            <a:r>
              <a:rPr lang="en-US" sz="2400" dirty="0"/>
              <a:t>exercises in provider training.</a:t>
            </a:r>
          </a:p>
          <a:p>
            <a:pPr fontAlgn="base">
              <a:spcAft>
                <a:spcPts val="1200"/>
              </a:spcAft>
              <a:tabLst>
                <a:tab pos="1077913" algn="l"/>
              </a:tabLst>
            </a:pPr>
            <a:r>
              <a:rPr lang="en-US" sz="2400" dirty="0"/>
              <a:t>Build providers’ capacity to counsel AGYW on whether/how to </a:t>
            </a:r>
            <a:r>
              <a:rPr lang="en-US" sz="2400" b="1" dirty="0">
                <a:solidFill>
                  <a:srgbClr val="E8303B"/>
                </a:solidFill>
              </a:rPr>
              <a:t>disclose PrEP use </a:t>
            </a:r>
            <a:r>
              <a:rPr lang="en-US" sz="2400" dirty="0"/>
              <a:t>to partners and parents. </a:t>
            </a:r>
          </a:p>
          <a:p>
            <a:pPr lvl="0">
              <a:spcAft>
                <a:spcPts val="1200"/>
              </a:spcAft>
            </a:pPr>
            <a:r>
              <a:rPr lang="en-US" sz="2400" b="1" dirty="0">
                <a:solidFill>
                  <a:srgbClr val="E8303B"/>
                </a:solidFill>
              </a:rPr>
              <a:t>Assess which strategies are most effective </a:t>
            </a:r>
            <a:r>
              <a:rPr lang="en-US" sz="2400" dirty="0"/>
              <a:t>at increasing AGYW PrEP adherence and continuation. </a:t>
            </a:r>
          </a:p>
          <a:p>
            <a:pPr lvl="0">
              <a:spcAft>
                <a:spcPts val="1200"/>
              </a:spcAft>
            </a:pPr>
            <a:r>
              <a:rPr lang="en-US" sz="2400" dirty="0"/>
              <a:t>Conduct </a:t>
            </a:r>
            <a:r>
              <a:rPr lang="en-US" sz="2400" b="1" dirty="0">
                <a:solidFill>
                  <a:srgbClr val="E8303B"/>
                </a:solidFill>
              </a:rPr>
              <a:t>community sensitization </a:t>
            </a:r>
            <a:r>
              <a:rPr lang="en-US" sz="2400" dirty="0"/>
              <a:t>about PrEP as a prevention option for AGYW.</a:t>
            </a:r>
          </a:p>
          <a:p>
            <a:pPr fontAlgn="base">
              <a:spcAft>
                <a:spcPts val="1200"/>
              </a:spcAft>
              <a:tabLst>
                <a:tab pos="1077913" algn="l"/>
              </a:tabLst>
            </a:pPr>
            <a:r>
              <a:rPr lang="en-US" sz="2400" dirty="0"/>
              <a:t>Continue to </a:t>
            </a:r>
            <a:r>
              <a:rPr lang="en-US" sz="2400" b="1" dirty="0">
                <a:solidFill>
                  <a:srgbClr val="E8303B"/>
                </a:solidFill>
              </a:rPr>
              <a:t>address stigma </a:t>
            </a:r>
            <a:r>
              <a:rPr lang="en-US" sz="2400" dirty="0"/>
              <a:t>as a key barrier to HIV prevention and adolescent sexual and reproductive health</a:t>
            </a:r>
          </a:p>
          <a:p>
            <a:endParaRPr lang="en-US" dirty="0"/>
          </a:p>
          <a:p>
            <a:pPr marL="400050" lvl="1" indent="-34290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pic>
        <p:nvPicPr>
          <p:cNvPr id="4" name="Picture 3" descr="OPTIONS-Logo_CMYK.jpg">
            <a:extLst>
              <a:ext uri="{FF2B5EF4-FFF2-40B4-BE49-F238E27FC236}">
                <a16:creationId xmlns:a16="http://schemas.microsoft.com/office/drawing/2014/main" id="{1FBAE8B2-99DA-4E98-A45C-2C34D0298E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2974" y="5370304"/>
            <a:ext cx="2026175" cy="7309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70E592-A10F-4B31-8E13-5818DDCA5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189" y="5337983"/>
            <a:ext cx="2026174" cy="7881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781069-CF2D-4ACB-A73A-1F53A6F2B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4059" y="5324630"/>
            <a:ext cx="1179061" cy="69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2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88CD3-1B21-4C26-A7E9-29D5A9A05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672" y="633642"/>
            <a:ext cx="6171116" cy="5492524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/>
              <a:t>Thank you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Michele Lanham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Technical Advisor, FHI 360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Gill Sans MT" panose="020B0502020104020203" pitchFamily="34" charset="0"/>
                <a:hlinkClick r:id="rId3"/>
              </a:rPr>
              <a:t>mlanham@fhi360.org</a:t>
            </a:r>
            <a:endParaRPr lang="en-US" altLang="en-US" sz="24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2400" i="1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@</a:t>
            </a:r>
            <a:r>
              <a:rPr lang="en-US" altLang="en-US" sz="2400" dirty="0" err="1">
                <a:solidFill>
                  <a:schemeClr val="tx1"/>
                </a:solidFill>
                <a:latin typeface="Gill Sans MT" panose="020B0502020104020203" pitchFamily="34" charset="0"/>
              </a:rPr>
              <a:t>optionsmpii</a:t>
            </a:r>
            <a:endParaRPr lang="en-US" altLang="en-US" sz="24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Gill Sans MT" panose="020B0502020104020203" pitchFamily="34" charset="0"/>
                <a:hlinkClick r:id="rId4"/>
              </a:rPr>
              <a:t>www.prepwatch.org</a:t>
            </a:r>
            <a:endParaRPr lang="en-US" altLang="en-US" sz="24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2400" i="1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79ADD1-900F-4F4E-B0DA-84B53BA71BE4}"/>
              </a:ext>
            </a:extLst>
          </p:cNvPr>
          <p:cNvGrpSpPr/>
          <p:nvPr/>
        </p:nvGrpSpPr>
        <p:grpSpPr>
          <a:xfrm>
            <a:off x="5814014" y="3780634"/>
            <a:ext cx="4963604" cy="1608835"/>
            <a:chOff x="3506572" y="3563859"/>
            <a:chExt cx="4963604" cy="1608835"/>
          </a:xfrm>
        </p:grpSpPr>
        <p:pic>
          <p:nvPicPr>
            <p:cNvPr id="6" name="Picture 5" descr="AVAC3677_Logo.jpg">
              <a:extLst>
                <a:ext uri="{FF2B5EF4-FFF2-40B4-BE49-F238E27FC236}">
                  <a16:creationId xmlns:a16="http://schemas.microsoft.com/office/drawing/2014/main" id="{C9CD90D8-2622-4268-B773-7F6C248E1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0337" y="4124912"/>
              <a:ext cx="819876" cy="372933"/>
            </a:xfrm>
            <a:prstGeom prst="rect">
              <a:avLst/>
            </a:prstGeom>
          </p:spPr>
        </p:pic>
        <p:pic>
          <p:nvPicPr>
            <p:cNvPr id="7" name="Picture 6" descr="AvenirHealthLOGO.jpg">
              <a:extLst>
                <a:ext uri="{FF2B5EF4-FFF2-40B4-BE49-F238E27FC236}">
                  <a16:creationId xmlns:a16="http://schemas.microsoft.com/office/drawing/2014/main" id="{882DBBAB-67E5-4C6B-928B-4A51C3077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0275" y="4705873"/>
              <a:ext cx="869446" cy="347429"/>
            </a:xfrm>
            <a:prstGeom prst="rect">
              <a:avLst/>
            </a:prstGeom>
          </p:spPr>
        </p:pic>
        <p:pic>
          <p:nvPicPr>
            <p:cNvPr id="8" name="Picture 7" descr="FHI360-logo-horizontal-color.jpg">
              <a:extLst>
                <a:ext uri="{FF2B5EF4-FFF2-40B4-BE49-F238E27FC236}">
                  <a16:creationId xmlns:a16="http://schemas.microsoft.com/office/drawing/2014/main" id="{B9236563-AB4F-4569-BCC3-EA015443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6572" y="4116792"/>
              <a:ext cx="769104" cy="342508"/>
            </a:xfrm>
            <a:prstGeom prst="rect">
              <a:avLst/>
            </a:prstGeom>
          </p:spPr>
        </p:pic>
        <p:pic>
          <p:nvPicPr>
            <p:cNvPr id="9" name="Picture 8" descr="FSG-logo.jpeg">
              <a:extLst>
                <a:ext uri="{FF2B5EF4-FFF2-40B4-BE49-F238E27FC236}">
                  <a16:creationId xmlns:a16="http://schemas.microsoft.com/office/drawing/2014/main" id="{DBA9A166-F963-46A9-B1D3-6186AEDA9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2631" y="4691404"/>
              <a:ext cx="1226784" cy="325524"/>
            </a:xfrm>
            <a:prstGeom prst="rect">
              <a:avLst/>
            </a:prstGeom>
          </p:spPr>
        </p:pic>
        <p:pic>
          <p:nvPicPr>
            <p:cNvPr id="10" name="Picture 9" descr="LVCT-Health-logo.png">
              <a:extLst>
                <a:ext uri="{FF2B5EF4-FFF2-40B4-BE49-F238E27FC236}">
                  <a16:creationId xmlns:a16="http://schemas.microsoft.com/office/drawing/2014/main" id="{E794894B-BA66-4255-90AB-F7D6A39D2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1281" y="4116792"/>
              <a:ext cx="628895" cy="419682"/>
            </a:xfrm>
            <a:prstGeom prst="rect">
              <a:avLst/>
            </a:prstGeom>
          </p:spPr>
        </p:pic>
        <p:pic>
          <p:nvPicPr>
            <p:cNvPr id="11" name="Picture 10" descr="McCann-Global-Health-Logo.jpg">
              <a:extLst>
                <a:ext uri="{FF2B5EF4-FFF2-40B4-BE49-F238E27FC236}">
                  <a16:creationId xmlns:a16="http://schemas.microsoft.com/office/drawing/2014/main" id="{35447CF7-C43D-487B-8963-582437855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2422" y="4527612"/>
              <a:ext cx="834795" cy="645082"/>
            </a:xfrm>
            <a:prstGeom prst="rect">
              <a:avLst/>
            </a:prstGeom>
          </p:spPr>
        </p:pic>
        <p:pic>
          <p:nvPicPr>
            <p:cNvPr id="12" name="Picture 11" descr="LSHTM-logo.jpg">
              <a:extLst>
                <a:ext uri="{FF2B5EF4-FFF2-40B4-BE49-F238E27FC236}">
                  <a16:creationId xmlns:a16="http://schemas.microsoft.com/office/drawing/2014/main" id="{5BB4AA52-D8F7-4208-BE79-1B13DB7F9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38976" y="4691404"/>
              <a:ext cx="831016" cy="43641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B1404B9-3C3A-4AE4-8B7F-384D3AD099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14028" t="22842" r="13204" b="21811"/>
            <a:stretch/>
          </p:blipFill>
          <p:spPr>
            <a:xfrm>
              <a:off x="4599816" y="4055478"/>
              <a:ext cx="925212" cy="45048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C314512-BC23-4591-B7C5-930D89444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727975" y="4046141"/>
              <a:ext cx="975544" cy="51805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897C4A9-3F29-4966-8489-25DAEF06C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981" y="3563859"/>
              <a:ext cx="4604471" cy="568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178793"/>
                  </a:solidFill>
                  <a:latin typeface="Gill Sans MT" panose="020B0502020104020203" pitchFamily="34" charset="0"/>
                </a:rPr>
                <a:t>OPTIONS Consortium Partners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7CCB87C-1DD2-4F79-8C1F-92BA8A39E0B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48213" y="633642"/>
            <a:ext cx="2611427" cy="4303225"/>
          </a:xfrm>
          <a:prstGeom prst="rect">
            <a:avLst/>
          </a:prstGeom>
        </p:spPr>
      </p:pic>
      <p:pic>
        <p:nvPicPr>
          <p:cNvPr id="17" name="Picture 16" descr="OPTIONS-Logo_CMYK.jpg">
            <a:extLst>
              <a:ext uri="{FF2B5EF4-FFF2-40B4-BE49-F238E27FC236}">
                <a16:creationId xmlns:a16="http://schemas.microsoft.com/office/drawing/2014/main" id="{F714CD14-11B9-4943-A790-D493409802F6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616" y="5370304"/>
            <a:ext cx="2026175" cy="7309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BD833C-FBC3-4C3A-B863-E0503CD1E0E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43169" y="5337983"/>
            <a:ext cx="2026174" cy="7881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C158DE-E526-4FD8-9B35-B9A19419D13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39701" y="5324630"/>
            <a:ext cx="1179061" cy="69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7519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15286</TotalTime>
  <Words>335</Words>
  <Application>Microsoft Office PowerPoint</Application>
  <PresentationFormat>Widescreen</PresentationFormat>
  <Paragraphs>53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Franklin Gothic Book</vt:lpstr>
      <vt:lpstr>Gill Sans MT</vt:lpstr>
      <vt:lpstr>Raleway</vt:lpstr>
      <vt:lpstr>AIDS 2016_Template</vt:lpstr>
      <vt:lpstr> Healthcare Providers’ Attitudes and Experiences Delivering Oral PrEP to Adolescent Girls and Young Women:  Implementation Research to Inform PrEP Rollout  in Kenya, South Africa, and Zimbabwe </vt:lpstr>
      <vt:lpstr>Study participants</vt:lpstr>
      <vt:lpstr>Providers’ attitudes</vt:lpstr>
      <vt:lpstr>Providers’ experiences delivering oral PrEP</vt:lpstr>
      <vt:lpstr>Recommendations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Michele Lanham</cp:lastModifiedBy>
  <cp:revision>64</cp:revision>
  <cp:lastPrinted>2017-01-16T15:31:13Z</cp:lastPrinted>
  <dcterms:created xsi:type="dcterms:W3CDTF">2017-01-13T09:09:35Z</dcterms:created>
  <dcterms:modified xsi:type="dcterms:W3CDTF">2019-07-24T14:15:48Z</dcterms:modified>
</cp:coreProperties>
</file>